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5"/>
  </p:sldMasterIdLst>
  <p:notesMasterIdLst>
    <p:notesMasterId r:id="rId6"/>
  </p:notesMasterIdLst>
  <p:sldIdLst>
    <p:sldId id="256" r:id="rId7"/>
    <p:sldId id="257" r:id="rId8"/>
    <p:sldId id="258" r:id="rId9"/>
  </p:sldIdLst>
  <p:sldSz cy="5143500" cx="9144000"/>
  <p:notesSz cx="6858000" cy="9144000"/>
  <p:embeddedFontLst>
    <p:embeddedFont>
      <p:font typeface="Inter"/>
      <p:regular r:id="rId10"/>
      <p:bold r:id="rId11"/>
      <p:italic r:id="rId12"/>
      <p:boldItalic r:id="rId13"/>
    </p:embeddedFont>
    <p:embeddedFont>
      <p:font typeface="Plus Jakarta Sans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8EBE4289-5A3D-4671-B725-27510C406CCC}">
  <a:tblStyle styleId="{8EBE4289-5A3D-4671-B725-27510C406CCC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PlusJakartaSans-bold.fntdata"/><Relationship Id="rId14" Type="http://schemas.openxmlformats.org/officeDocument/2006/relationships/font" Target="fonts/PlusJakartaSans-regular.fntdata"/><Relationship Id="rId17" Type="http://schemas.openxmlformats.org/officeDocument/2006/relationships/font" Target="fonts/PlusJakartaSans-boldItalic.fntdata"/><Relationship Id="rId16" Type="http://schemas.openxmlformats.org/officeDocument/2006/relationships/font" Target="fonts/PlusJakartaSans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35ce5e2b7a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g335ce5e2b7a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20a694ecef_0_5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g320a694ecef_0_5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2ca36c4619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2ca36c4619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" name="Google Shape;61;p14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{8EBE4289-5A3D-4671-B725-27510C406CCC}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62" name="Google Shape;62;p14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8" name="Google Shape;68;p15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{8EBE4289-5A3D-4671-B725-27510C406CCC}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t</a:t>
                      </a:r>
                      <a:r>
                        <a:rPr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he seventh president of the United States from 1829-1837; born in colonial Carolinas, was a military general, a lawyer, and a member of the U.S. Congress prior to his presidency</a:t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“Life in the [political] arena was rough and tiring, yet Jackson savored the fight and found solace in the unending work democracy demanded of its champions.”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36550" lvl="0" marL="45720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700"/>
                        <a:buFont typeface="Inter"/>
                        <a:buChar char="-"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Jon Meacham, “American Lion: Andrew Jackson in the White House,” 2008.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69" name="Google Shape;69;p15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Andrew Jackson</a:t>
            </a:r>
            <a:endParaRPr b="1" sz="30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0" name="Google Shape;70;p15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>
            <p:ph idx="2" type="body"/>
          </p:nvPr>
        </p:nvSpPr>
        <p:spPr>
          <a:xfrm>
            <a:off x="50675" y="2907375"/>
            <a:ext cx="2897100" cy="16623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latin typeface="Inter"/>
                <a:ea typeface="Inter"/>
                <a:cs typeface="Inter"/>
                <a:sym typeface="Inter"/>
              </a:rPr>
              <a:t>NOTICE</a:t>
            </a:r>
            <a:endParaRPr b="1" sz="14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latin typeface="Inter"/>
                <a:ea typeface="Inter"/>
                <a:cs typeface="Inter"/>
                <a:sym typeface="Inter"/>
              </a:rPr>
              <a:t>What do you see that seems interesting or important?</a:t>
            </a:r>
            <a:endParaRPr sz="14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6"/>
          <p:cNvSpPr txBox="1"/>
          <p:nvPr/>
        </p:nvSpPr>
        <p:spPr>
          <a:xfrm>
            <a:off x="457201" y="2516950"/>
            <a:ext cx="83802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</a:t>
            </a:r>
            <a:r>
              <a:rPr lang="en" sz="1000">
                <a:solidFill>
                  <a:schemeClr val="dk1"/>
                </a:solidFill>
                <a:highlight>
                  <a:srgbClr val="F8F9FA"/>
                </a:highlight>
                <a:latin typeface="Inter"/>
                <a:ea typeface="Inter"/>
                <a:cs typeface="Inter"/>
                <a:sym typeface="Inter"/>
              </a:rPr>
              <a:t>United States Geological Survey, “Election Maps of 1824 &amp; 1828,” in the </a:t>
            </a:r>
            <a:r>
              <a:rPr i="1" lang="en" sz="1000">
                <a:solidFill>
                  <a:schemeClr val="dk1"/>
                </a:solidFill>
                <a:highlight>
                  <a:srgbClr val="F8F9FA"/>
                </a:highlight>
                <a:latin typeface="Inter"/>
                <a:ea typeface="Inter"/>
                <a:cs typeface="Inter"/>
                <a:sym typeface="Inter"/>
              </a:rPr>
              <a:t>National Atlas of the United States</a:t>
            </a:r>
            <a:r>
              <a:rPr lang="en" sz="1000">
                <a:solidFill>
                  <a:schemeClr val="dk1"/>
                </a:solidFill>
                <a:highlight>
                  <a:srgbClr val="F8F9FA"/>
                </a:highlight>
                <a:latin typeface="Inter"/>
                <a:ea typeface="Inter"/>
                <a:cs typeface="Inter"/>
                <a:sym typeface="Inter"/>
              </a:rPr>
              <a:t>, 1970. Public Domain</a:t>
            </a:r>
            <a:endParaRPr sz="1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7" name="Google Shape;77;p16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70274" y="76200"/>
            <a:ext cx="3311526" cy="2422600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6"/>
          <p:cNvSpPr txBox="1"/>
          <p:nvPr>
            <p:ph idx="2" type="body"/>
          </p:nvPr>
        </p:nvSpPr>
        <p:spPr>
          <a:xfrm>
            <a:off x="3107825" y="2907375"/>
            <a:ext cx="2897100" cy="16623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latin typeface="Inter"/>
                <a:ea typeface="Inter"/>
                <a:cs typeface="Inter"/>
                <a:sym typeface="Inter"/>
              </a:rPr>
              <a:t>WONDER</a:t>
            </a:r>
            <a:endParaRPr b="1" sz="14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latin typeface="Inter"/>
                <a:ea typeface="Inter"/>
                <a:cs typeface="Inter"/>
                <a:sym typeface="Inter"/>
              </a:rPr>
              <a:t>What questions do you have about these maps?</a:t>
            </a:r>
            <a:endParaRPr sz="14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0" name="Google Shape;80;p16"/>
          <p:cNvSpPr txBox="1"/>
          <p:nvPr>
            <p:ph idx="2" type="body"/>
          </p:nvPr>
        </p:nvSpPr>
        <p:spPr>
          <a:xfrm>
            <a:off x="6067125" y="2907375"/>
            <a:ext cx="2994900" cy="16623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latin typeface="Inter"/>
                <a:ea typeface="Inter"/>
                <a:cs typeface="Inter"/>
                <a:sym typeface="Inter"/>
              </a:rPr>
              <a:t>THINK</a:t>
            </a:r>
            <a:endParaRPr b="1" sz="14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latin typeface="Inter"/>
                <a:ea typeface="Inter"/>
                <a:cs typeface="Inter"/>
                <a:sym typeface="Inter"/>
              </a:rPr>
              <a:t>What </a:t>
            </a:r>
            <a:r>
              <a:rPr lang="en" sz="1400">
                <a:latin typeface="Inter"/>
                <a:ea typeface="Inter"/>
                <a:cs typeface="Inter"/>
                <a:sym typeface="Inter"/>
              </a:rPr>
              <a:t>do you suppose happening between 1824 &amp; 1828?</a:t>
            </a:r>
            <a:endParaRPr sz="1400"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69825" y="76200"/>
            <a:ext cx="3311524" cy="24226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